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Wait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4433562992125986E-2"/>
          <c:y val="9.5607462130446477E-2"/>
          <c:w val="0.94681643700787399"/>
          <c:h val="0.784229405497698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Quantum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13-4443-932D-483E49B657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Quantum 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13-4443-932D-483E49B657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Quantum 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13-4443-932D-483E49B6572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Quantum 30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913-4443-932D-483E49B6572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Quantum 40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913-4443-932D-483E49B6572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MFQ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913-4443-932D-483E49B65726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FCFS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913-4443-932D-483E49B657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816672"/>
        <c:axId val="1361205472"/>
      </c:barChart>
      <c:catAx>
        <c:axId val="127981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1205472"/>
        <c:crosses val="autoZero"/>
        <c:auto val="1"/>
        <c:lblAlgn val="ctr"/>
        <c:lblOffset val="100"/>
        <c:noMultiLvlLbl val="0"/>
      </c:catAx>
      <c:valAx>
        <c:axId val="136120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81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</a:t>
            </a:r>
            <a:r>
              <a:rPr lang="en-US" baseline="0" dirty="0"/>
              <a:t> Turn Around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4433562992125986E-2"/>
          <c:y val="9.5607462130446477E-2"/>
          <c:w val="0.94681643700787399"/>
          <c:h val="0.784229405497698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Quantum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13-4443-932D-483E49B657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Quantum 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13-4443-932D-483E49B657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Quantum 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13-4443-932D-483E49B6572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Quantum 30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110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913-4443-932D-483E49B6572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Quantum 40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111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913-4443-932D-483E49B6572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MFQ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913-4443-932D-483E49B65726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FCFS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913-4443-932D-483E49B657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816672"/>
        <c:axId val="1361205472"/>
      </c:barChart>
      <c:catAx>
        <c:axId val="127981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1205472"/>
        <c:crosses val="autoZero"/>
        <c:auto val="1"/>
        <c:lblAlgn val="ctr"/>
        <c:lblOffset val="100"/>
        <c:noMultiLvlLbl val="0"/>
      </c:catAx>
      <c:valAx>
        <c:axId val="136120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81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Throughput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6255509563248318E-2"/>
          <c:y val="0.16123245809347575"/>
          <c:w val="0.94681643700787399"/>
          <c:h val="0.784229405497698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Quantum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2.7400000000000001E-2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13-4443-932D-483E49B657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Quantum 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2.7400000000000001E-2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13-4443-932D-483E49B657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Quantum 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2.75E-2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13-4443-932D-483E49B6572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Quantum 30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2.75E-2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913-4443-932D-483E49B6572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Quantum 40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2.76E-2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913-4443-932D-483E49B6572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MFQ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2.75E-2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913-4443-932D-483E49B65726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FCFS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2.7699999999999999E-2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913-4443-932D-483E49B657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816672"/>
        <c:axId val="1361205472"/>
      </c:barChart>
      <c:catAx>
        <c:axId val="127981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1205472"/>
        <c:crosses val="autoZero"/>
        <c:auto val="1"/>
        <c:lblAlgn val="ctr"/>
        <c:lblOffset val="100"/>
        <c:noMultiLvlLbl val="0"/>
      </c:catAx>
      <c:valAx>
        <c:axId val="136120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81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Response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6255509563248318E-2"/>
          <c:y val="0.16123245809347575"/>
          <c:w val="0.94681643700787399"/>
          <c:h val="0.784229405497698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Quantum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13-4443-932D-483E49B657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Quantum 10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13-4443-932D-483E49B657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Quantum 20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13-4443-932D-483E49B6572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Quantum 30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913-4443-932D-483E49B6572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Quantum 40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913-4443-932D-483E49B6572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MFQ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913-4443-932D-483E49B65726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FCFS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Seconds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913-4443-932D-483E49B657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816672"/>
        <c:axId val="1361205472"/>
      </c:barChart>
      <c:catAx>
        <c:axId val="127981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1205472"/>
        <c:crosses val="autoZero"/>
        <c:auto val="1"/>
        <c:lblAlgn val="ctr"/>
        <c:lblOffset val="100"/>
        <c:noMultiLvlLbl val="0"/>
      </c:catAx>
      <c:valAx>
        <c:axId val="136120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81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Ratio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1895852074511986E-2"/>
          <c:y val="1.591996703248235E-2"/>
          <c:w val="0.94681643700787399"/>
          <c:h val="0.784229405497698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1%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Wait</c:v>
                </c:pt>
                <c:pt idx="1">
                  <c:v>Turnaround</c:v>
                </c:pt>
                <c:pt idx="2">
                  <c:v>Throughput</c:v>
                </c:pt>
                <c:pt idx="3">
                  <c:v>Response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66</c:v>
                </c:pt>
                <c:pt idx="1">
                  <c:v>104</c:v>
                </c:pt>
                <c:pt idx="2">
                  <c:v>2.7699999999999999E-2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13-4443-932D-483E49B657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5%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Wait</c:v>
                </c:pt>
                <c:pt idx="1">
                  <c:v>Turnaround</c:v>
                </c:pt>
                <c:pt idx="2">
                  <c:v>Throughput</c:v>
                </c:pt>
                <c:pt idx="3">
                  <c:v>Response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44</c:v>
                </c:pt>
                <c:pt idx="1">
                  <c:v>105</c:v>
                </c:pt>
                <c:pt idx="2">
                  <c:v>2.7699999999999999E-2</c:v>
                </c:pt>
                <c:pt idx="3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13-4443-932D-483E49B657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10%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Wait</c:v>
                </c:pt>
                <c:pt idx="1">
                  <c:v>Turnaround</c:v>
                </c:pt>
                <c:pt idx="2">
                  <c:v>Throughput</c:v>
                </c:pt>
                <c:pt idx="3">
                  <c:v>Response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48</c:v>
                </c:pt>
                <c:pt idx="1">
                  <c:v>123</c:v>
                </c:pt>
                <c:pt idx="2">
                  <c:v>2.75E-2</c:v>
                </c:pt>
                <c:pt idx="3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13-4443-932D-483E49B6572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50%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Wait</c:v>
                </c:pt>
                <c:pt idx="1">
                  <c:v>Turnaround</c:v>
                </c:pt>
                <c:pt idx="2">
                  <c:v>Throughput</c:v>
                </c:pt>
                <c:pt idx="3">
                  <c:v>Response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32</c:v>
                </c:pt>
                <c:pt idx="1">
                  <c:v>119</c:v>
                </c:pt>
                <c:pt idx="2">
                  <c:v>2.7400000000000001E-2</c:v>
                </c:pt>
                <c:pt idx="3">
                  <c:v>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913-4443-932D-483E49B6572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100%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Wait</c:v>
                </c:pt>
                <c:pt idx="1">
                  <c:v>Turnaround</c:v>
                </c:pt>
                <c:pt idx="2">
                  <c:v>Throughput</c:v>
                </c:pt>
                <c:pt idx="3">
                  <c:v>Response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32</c:v>
                </c:pt>
                <c:pt idx="1">
                  <c:v>70</c:v>
                </c:pt>
                <c:pt idx="2">
                  <c:v>2.7699999999999999E-2</c:v>
                </c:pt>
                <c:pt idx="3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913-4443-932D-483E49B657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816672"/>
        <c:axId val="1361205472"/>
      </c:barChart>
      <c:catAx>
        <c:axId val="1279816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1205472"/>
        <c:crosses val="autoZero"/>
        <c:auto val="1"/>
        <c:lblAlgn val="ctr"/>
        <c:lblOffset val="100"/>
        <c:noMultiLvlLbl val="0"/>
      </c:catAx>
      <c:valAx>
        <c:axId val="136120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81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10/26/2019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10/26/2019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Milestone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Samuel Bush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Average Wait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A little bit of a bell curve here. Looks like the time quantum of 20 seems to have the lowest wait time next to first come first server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6AEA466-D656-49C4-B61D-DEBD3144E4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1965218"/>
              </p:ext>
            </p:extLst>
          </p:nvPr>
        </p:nvGraphicFramePr>
        <p:xfrm>
          <a:off x="4760" y="1012295"/>
          <a:ext cx="764693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Average Turn Around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Also a bit of a bell curve here as well. First come first serve seems to be the bests Choice. Second Best is Time quantum of 10 round robin.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6AEA466-D656-49C4-B61D-DEBD3144E4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2291653"/>
              </p:ext>
            </p:extLst>
          </p:nvPr>
        </p:nvGraphicFramePr>
        <p:xfrm>
          <a:off x="4760" y="1012295"/>
          <a:ext cx="764693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31951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Throughput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Looks like the higher the quantum the quicker the throughput. Context switches are costly here.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6AEA466-D656-49C4-B61D-DEBD3144E4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9821452"/>
              </p:ext>
            </p:extLst>
          </p:nvPr>
        </p:nvGraphicFramePr>
        <p:xfrm>
          <a:off x="4760" y="1012295"/>
          <a:ext cx="764693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05539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Quickest response time is a time quantum of 1 however it also seems to have the worst throughput and turn around time.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6AEA466-D656-49C4-B61D-DEBD3144E4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8016602"/>
              </p:ext>
            </p:extLst>
          </p:nvPr>
        </p:nvGraphicFramePr>
        <p:xfrm>
          <a:off x="4760" y="1012295"/>
          <a:ext cx="764693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1991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Ratio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600" dirty="0"/>
              <a:t>Used ratio of 1% 5% 10% 50% and 100%. Found some Interesting Results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6AEA466-D656-49C4-B61D-DEBD3144E4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3381354"/>
              </p:ext>
            </p:extLst>
          </p:nvPr>
        </p:nvGraphicFramePr>
        <p:xfrm>
          <a:off x="4760" y="1012295"/>
          <a:ext cx="764693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00251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FA9F6-314F-48DF-BD84-866C741F2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7FFEC-A0F1-4AAE-81B2-8394E9D49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Recommended Quantum: 5% of the average job size</a:t>
            </a:r>
          </a:p>
          <a:p>
            <a:pPr marL="0" indent="0">
              <a:buNone/>
            </a:pPr>
            <a:r>
              <a:rPr lang="en-US" dirty="0"/>
              <a:t>Advantage: Effective when job sizes stay the same. Good balance between wait, turnaround, and response time.</a:t>
            </a:r>
          </a:p>
          <a:p>
            <a:pPr marL="0" indent="0">
              <a:buNone/>
            </a:pPr>
            <a:r>
              <a:rPr lang="en-US" dirty="0"/>
              <a:t>Disadvantage: If there’s a really big job in queue that job would take forever to finish, and throw off the average job size making it less effective.</a:t>
            </a:r>
          </a:p>
          <a:p>
            <a:pPr marL="0" indent="0">
              <a:buNone/>
            </a:pPr>
            <a:r>
              <a:rPr lang="en-US" dirty="0"/>
              <a:t>Thoughts for Improvement: Calculate average job size and as well as upper and lower limits for outliers and do not include those when considering average size</a:t>
            </a:r>
          </a:p>
        </p:txBody>
      </p:sp>
    </p:spTree>
    <p:extLst>
      <p:ext uri="{BB962C8B-B14F-4D97-AF65-F5344CB8AC3E}">
        <p14:creationId xmlns:p14="http://schemas.microsoft.com/office/powerpoint/2010/main" val="34341474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229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Circuit</vt:lpstr>
      <vt:lpstr>Milestone 3</vt:lpstr>
      <vt:lpstr>Average Wait Time</vt:lpstr>
      <vt:lpstr>Average Turn Around</vt:lpstr>
      <vt:lpstr>Throughput</vt:lpstr>
      <vt:lpstr>Response</vt:lpstr>
      <vt:lpstr>Ratio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2019-10-26T22:30:36Z</dcterms:created>
  <dcterms:modified xsi:type="dcterms:W3CDTF">2019-10-27T03:14:40Z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